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Metni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12" name="Gövde Düzeyi Bir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96" name="Gövde Düzeyi Bir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9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aşlık Metni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105" name="Gövde Düzeyi Bir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06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ayt Numarası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21" name="Gövde Düzeyi Bi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2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aşlık Metni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Başlık Metni</a:t>
            </a:r>
          </a:p>
        </p:txBody>
      </p:sp>
      <p:sp>
        <p:nvSpPr>
          <p:cNvPr id="30" name="Gövde Düzeyi Bir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3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39" name="Gövde Düzeyi Bir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0" name="Google Shape;36;p18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aşlık Metni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49" name="Gövde Düzeyi Bir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50" name="Google Shape;43;p19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4;p19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2" name="Google Shape;45;p19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6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76" name="Gövde Düzeyi Bir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77" name="Google Shape;61;p22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aşlık Metni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Başlık Metni</a:t>
            </a:r>
          </a:p>
        </p:txBody>
      </p:sp>
      <p:sp>
        <p:nvSpPr>
          <p:cNvPr id="86" name="Google Shape;67;p23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Gövde Düzeyi Bir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8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Metni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Başlık Metni</a:t>
            </a:r>
          </a:p>
        </p:txBody>
      </p:sp>
      <p:sp>
        <p:nvSpPr>
          <p:cNvPr id="3" name="Gövde Düzeyi Bir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123" name="Google Shape;90;p1"/>
          <p:cNvSpPr txBox="1"/>
          <p:nvPr>
            <p:ph type="ctrTitle"/>
          </p:nvPr>
        </p:nvSpPr>
        <p:spPr>
          <a:xfrm>
            <a:off x="2843326" y="2683466"/>
            <a:ext cx="7294706" cy="1491068"/>
          </a:xfrm>
          <a:prstGeom prst="rect">
            <a:avLst/>
          </a:prstGeom>
        </p:spPr>
        <p:txBody>
          <a:bodyPr/>
          <a:lstStyle/>
          <a:p>
            <a:pPr defTabSz="603504">
              <a:defRPr b="1" sz="4752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SESSION-4:</a:t>
            </a:r>
          </a:p>
          <a:p>
            <a:pPr defTabSz="603504">
              <a:defRPr b="1" sz="528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IAM</a:t>
            </a:r>
          </a:p>
        </p:txBody>
      </p:sp>
      <p:sp>
        <p:nvSpPr>
          <p:cNvPr id="124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6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7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8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AM Policy 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IAM Policy Assignment</a:t>
            </a:r>
          </a:p>
        </p:txBody>
      </p:sp>
      <p:sp>
        <p:nvSpPr>
          <p:cNvPr id="188" name="Google Shape;293;g2aa37ea10a6_0_510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89" name="Google Shape;294;g2aa37ea10a6_0_51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Google Shape;295;g2aa37ea10a6_0_510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1" name="Google Shape;296;g2aa37ea10a6_0_510" descr="Google Shape;296;g2aa37ea10a6_0_51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49" y="2502018"/>
            <a:ext cx="8848102" cy="344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ecurity Policy Catego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Security Policy Categories</a:t>
            </a:r>
          </a:p>
        </p:txBody>
      </p:sp>
      <p:sp>
        <p:nvSpPr>
          <p:cNvPr id="195" name="Identity-based policies are assigned to users, groups and ro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Identity-based policies are assigned to users, groups and roles.</a:t>
            </a:r>
          </a:p>
          <a:p>
            <a:pPr algn="just">
              <a:buSzPts val="2400"/>
              <a:defRPr sz="2400"/>
            </a:pPr>
            <a:r>
              <a:t>Resource-based policies are assigned to resources and they are checked when someone tries to access the resource.</a:t>
            </a:r>
          </a:p>
          <a:p>
            <a:pPr algn="just">
              <a:buSzPts val="2400"/>
              <a:defRPr sz="2400"/>
            </a:pPr>
            <a:r>
              <a:t>IAM Permission Boundaries limit the user’s permissions.</a:t>
            </a:r>
          </a:p>
        </p:txBody>
      </p:sp>
      <p:sp>
        <p:nvSpPr>
          <p:cNvPr id="196" name="Google Shape;327;g2aa418787f7_0_14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97" name="Google Shape;328;g2aa418787f7_0_14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Google Shape;329;g2aa418787f7_0_14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9" name="Google Shape;330;g2aa418787f7_0_14" descr="Google Shape;330;g2aa418787f7_0_14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5096" y="3711469"/>
            <a:ext cx="5652808" cy="292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dentity-Based Policy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Identity-Based Policy Types</a:t>
            </a:r>
          </a:p>
        </p:txBody>
      </p:sp>
      <p:sp>
        <p:nvSpPr>
          <p:cNvPr id="203" name="Google Shape;351;g2aa418787f7_0_45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04" name="Google Shape;352;g2aa418787f7_0_45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5" name="Google Shape;353;g2aa418787f7_0_45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6" name="Google Shape;354;g2aa418787f7_0_45" descr="Google Shape;354;g2aa418787f7_0_45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756" y="2319854"/>
            <a:ext cx="9959488" cy="333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dentity-Based Policy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Identity-Based Policy Example</a:t>
            </a:r>
          </a:p>
        </p:txBody>
      </p:sp>
      <p:sp>
        <p:nvSpPr>
          <p:cNvPr id="210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11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2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3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4203" y="2051226"/>
            <a:ext cx="9954594" cy="434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source-Based Policy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Resource-Based Policy Example</a:t>
            </a:r>
          </a:p>
        </p:txBody>
      </p:sp>
      <p:sp>
        <p:nvSpPr>
          <p:cNvPr id="217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18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9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0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rcRect l="1308" t="0" r="0" b="0"/>
          <a:stretch>
            <a:fillRect/>
          </a:stretch>
        </p:blipFill>
        <p:spPr>
          <a:xfrm>
            <a:off x="2366367" y="2020011"/>
            <a:ext cx="7459226" cy="4407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Explicit Allow and Explicit De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 sz="4000"/>
            </a:lvl1pPr>
          </a:lstStyle>
          <a:p>
            <a:pPr/>
            <a:r>
              <a:t>Explicit Allow and Explicit Deny</a:t>
            </a:r>
          </a:p>
        </p:txBody>
      </p:sp>
      <p:sp>
        <p:nvSpPr>
          <p:cNvPr id="224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25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6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7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8187" y="2418227"/>
            <a:ext cx="9366626" cy="3611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olicy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Policy Evaluation</a:t>
            </a:r>
          </a:p>
        </p:txBody>
      </p:sp>
      <p:sp>
        <p:nvSpPr>
          <p:cNvPr id="231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32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3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4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4463" y="1905094"/>
            <a:ext cx="6983074" cy="4637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rchitecture T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Architecture Tip</a:t>
            </a:r>
          </a:p>
        </p:txBody>
      </p:sp>
      <p:sp>
        <p:nvSpPr>
          <p:cNvPr id="238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39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0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1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3505" y="2032820"/>
            <a:ext cx="8475989" cy="4382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ithout AWS Organiz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Without AWS Organizations</a:t>
            </a:r>
          </a:p>
        </p:txBody>
      </p:sp>
      <p:sp>
        <p:nvSpPr>
          <p:cNvPr id="245" name="IAM Policies only apply to individual principals in a single accou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IAM Policies only apply to individual principals in a single account.</a:t>
            </a:r>
          </a:p>
          <a:p>
            <a:pPr algn="just">
              <a:buSzPts val="2400"/>
              <a:defRPr sz="2400"/>
            </a:pPr>
            <a:r>
              <a:t>Policies must be managed in each account, resulting in generation of multiple bills.</a:t>
            </a:r>
          </a:p>
        </p:txBody>
      </p:sp>
      <p:sp>
        <p:nvSpPr>
          <p:cNvPr id="246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47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8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9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3871" y="2856204"/>
            <a:ext cx="6735258" cy="368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ith AWS Organiz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With AWS Organizations</a:t>
            </a:r>
          </a:p>
        </p:txBody>
      </p:sp>
      <p:sp>
        <p:nvSpPr>
          <p:cNvPr id="253" name="Enable to develop multi-account strategy for business need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Enable to develop multi-account strategy for business needs.</a:t>
            </a:r>
          </a:p>
          <a:p>
            <a:pPr algn="just">
              <a:buSzPts val="2400"/>
              <a:defRPr sz="2400"/>
            </a:pPr>
            <a:r>
              <a:t>Create a hierarchy by grouping accounts into Organizational Units (OUs).</a:t>
            </a:r>
          </a:p>
          <a:p>
            <a:pPr algn="just">
              <a:buSzPts val="2400"/>
              <a:defRPr sz="2400"/>
            </a:pPr>
            <a:r>
              <a:t>Service Control Policies (SCPs) control maximum permissions in every account under OUs.</a:t>
            </a:r>
          </a:p>
        </p:txBody>
      </p:sp>
      <p:sp>
        <p:nvSpPr>
          <p:cNvPr id="254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55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6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7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41_AWS_organizations_3_f03b01a41d.png" descr="41_AWS_organizations_3_f03b01a41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9489" y="3077106"/>
            <a:ext cx="5673021" cy="3509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WS Root Us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AWS Root User</a:t>
            </a:r>
          </a:p>
        </p:txBody>
      </p:sp>
      <p:sp>
        <p:nvSpPr>
          <p:cNvPr id="131" name="It has full access to all AWS resources.…"/>
          <p:cNvSpPr txBox="1"/>
          <p:nvPr>
            <p:ph type="body" sz="half" idx="1"/>
          </p:nvPr>
        </p:nvSpPr>
        <p:spPr>
          <a:xfrm>
            <a:off x="838200" y="1825625"/>
            <a:ext cx="5246971" cy="4351338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It has full access to all AWS resources.</a:t>
            </a:r>
          </a:p>
          <a:p>
            <a:pPr algn="just">
              <a:buSzPts val="2400"/>
              <a:defRPr sz="2400"/>
            </a:pPr>
            <a:r>
              <a:t>It shouldn’t be used for day-to-day interactions with AWS.</a:t>
            </a:r>
          </a:p>
        </p:txBody>
      </p:sp>
      <p:sp>
        <p:nvSpPr>
          <p:cNvPr id="132" name="Google Shape;101;g2aa37ea10a6_0_6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" name="Google Shape;104;g2aa37ea10a6_0_6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4" name="Google Shape;105;g2aa37ea10a6_0_6" descr="Google Shape;105;g2aa37ea10a6_0_6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3195" y="1618003"/>
            <a:ext cx="3283276" cy="4766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ayered Defense with Poli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Layered Defense with Policies</a:t>
            </a:r>
          </a:p>
        </p:txBody>
      </p:sp>
      <p:sp>
        <p:nvSpPr>
          <p:cNvPr id="261" name="SCPs don’t grant permissions, they only act as a filter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SzPts val="2400"/>
              <a:defRPr sz="2400"/>
            </a:lvl1pPr>
          </a:lstStyle>
          <a:p>
            <a:pPr/>
            <a:r>
              <a:t>SCPs don’t grant permissions, they only act as a filter!</a:t>
            </a:r>
          </a:p>
        </p:txBody>
      </p:sp>
      <p:sp>
        <p:nvSpPr>
          <p:cNvPr id="262" name="Google Shape;339;g2aa418787f7_0_2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263" name="Google Shape;340;g2aa418787f7_0_2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Google Shape;341;g2aa418787f7_0_2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65" name="Google Shape;342;g2aa418787f7_0_29" descr="Google Shape;342;g2aa418787f7_0_29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6771" y="2640834"/>
            <a:ext cx="6938458" cy="3816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269" name="Google Shape;90;p1"/>
          <p:cNvSpPr txBox="1"/>
          <p:nvPr>
            <p:ph type="ctrTitle"/>
          </p:nvPr>
        </p:nvSpPr>
        <p:spPr>
          <a:xfrm>
            <a:off x="2526853" y="2683466"/>
            <a:ext cx="7927652" cy="1491068"/>
          </a:xfrm>
          <a:prstGeom prst="rect">
            <a:avLst/>
          </a:prstGeom>
        </p:spPr>
        <p:txBody>
          <a:bodyPr/>
          <a:lstStyle>
            <a:lvl1pPr defTabSz="640079">
              <a:defRPr b="1" sz="5040">
                <a:solidFill>
                  <a:srgbClr val="1C4587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THANKS FOR LISTENING</a:t>
            </a:r>
          </a:p>
        </p:txBody>
      </p:sp>
      <p:sp>
        <p:nvSpPr>
          <p:cNvPr id="270" name="Google Shape;91;p1"/>
          <p:cNvSpPr/>
          <p:nvPr/>
        </p:nvSpPr>
        <p:spPr>
          <a:xfrm rot="5400000">
            <a:off x="759866" y="346832"/>
            <a:ext cx="146401" cy="7041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1" name="Google Shape;92;p1"/>
          <p:cNvSpPr/>
          <p:nvPr/>
        </p:nvSpPr>
        <p:spPr>
          <a:xfrm>
            <a:off x="371475" y="620656"/>
            <a:ext cx="992980" cy="15133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2" name="Google Shape;93;p1"/>
          <p:cNvSpPr/>
          <p:nvPr/>
        </p:nvSpPr>
        <p:spPr>
          <a:xfrm>
            <a:off x="0" y="0"/>
            <a:ext cx="770886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  <a:effectLst>
            <a:outerShdw sx="100000" sy="100000" kx="0" ky="0" algn="b" rotWithShape="0" blurRad="63500" dist="19050" dir="5400000">
              <a:srgbClr val="00FF00">
                <a:alpha val="4941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3" name="Google Shape;94;p1"/>
          <p:cNvSpPr/>
          <p:nvPr/>
        </p:nvSpPr>
        <p:spPr>
          <a:xfrm>
            <a:off x="780121" y="4439375"/>
            <a:ext cx="11421116" cy="241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2FACD"/>
          </a:solidFill>
          <a:ln w="25400">
            <a:solidFill>
              <a:srgbClr val="B2FAC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74" name="Google Shape;95;p1" descr="Google Shape;95;p1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WS Identity and Access Management (IA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 sz="3600"/>
            </a:lvl1pPr>
          </a:lstStyle>
          <a:p>
            <a:pPr/>
            <a:r>
              <a:t>AWS Identity and Access Management (IAM)</a:t>
            </a:r>
          </a:p>
        </p:txBody>
      </p:sp>
      <p:sp>
        <p:nvSpPr>
          <p:cNvPr id="138" name="Create and manage users, groups and ro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Create and manage users, groups and roles.</a:t>
            </a:r>
          </a:p>
          <a:p>
            <a:pPr algn="just">
              <a:buSzPts val="2400"/>
              <a:defRPr sz="2400"/>
            </a:pPr>
            <a:r>
              <a:t>Manage access to AWS resources and services.</a:t>
            </a:r>
          </a:p>
        </p:txBody>
      </p:sp>
      <p:sp>
        <p:nvSpPr>
          <p:cNvPr id="139" name="Google Shape;112;g2aa37ea10a6_0_0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0" name="Google Shape;116;g2aa37ea10a6_0_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1" name="Google Shape;117;g2aa37ea10a6_0_0" descr="Google Shape;117;g2aa37ea10a6_0_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4207" y="2994272"/>
            <a:ext cx="8143586" cy="3534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ncip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Principal</a:t>
            </a:r>
          </a:p>
        </p:txBody>
      </p:sp>
      <p:sp>
        <p:nvSpPr>
          <p:cNvPr id="145" name="It can make a request for an action or operation on an AWS resource.…"/>
          <p:cNvSpPr txBox="1"/>
          <p:nvPr>
            <p:ph type="body" idx="1"/>
          </p:nvPr>
        </p:nvSpPr>
        <p:spPr>
          <a:xfrm>
            <a:off x="838200" y="1825625"/>
            <a:ext cx="9932839" cy="4351338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It can make a request for an action or operation on an AWS resource.</a:t>
            </a:r>
          </a:p>
          <a:p>
            <a:pPr algn="just">
              <a:buSzPts val="2400"/>
              <a:defRPr sz="2400"/>
            </a:pPr>
            <a:r>
              <a:t>It can be a person, application, assumed role or federated user.</a:t>
            </a:r>
          </a:p>
        </p:txBody>
      </p:sp>
      <p:sp>
        <p:nvSpPr>
          <p:cNvPr id="146" name="Google Shape;123;g2aa37ea10a6_0_121"/>
          <p:cNvSpPr/>
          <p:nvPr/>
        </p:nvSpPr>
        <p:spPr>
          <a:xfrm>
            <a:off x="-1" y="896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7" name="Google Shape;128;g2aa37ea10a6_0_121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8" name="Google Shape;129;g2aa37ea10a6_0_121" descr="Google Shape;129;g2aa37ea10a6_0_121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7138" y="2999162"/>
            <a:ext cx="5477724" cy="3542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AM U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IAM Users</a:t>
            </a:r>
          </a:p>
        </p:txBody>
      </p:sp>
      <p:sp>
        <p:nvSpPr>
          <p:cNvPr id="152" name="They are users in the AWS account, each have different credential.…"/>
          <p:cNvSpPr txBox="1"/>
          <p:nvPr>
            <p:ph type="body" sz="quarter" idx="1"/>
          </p:nvPr>
        </p:nvSpPr>
        <p:spPr>
          <a:xfrm>
            <a:off x="838200" y="1533671"/>
            <a:ext cx="10515600" cy="1048791"/>
          </a:xfrm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They are users in the AWS account, each have different credential.</a:t>
            </a:r>
          </a:p>
          <a:p>
            <a:pPr algn="just">
              <a:buSzPts val="2400"/>
              <a:defRPr sz="2400"/>
            </a:pPr>
            <a:r>
              <a:t>They are able to perform specific AWS actions based on permissions.</a:t>
            </a:r>
          </a:p>
        </p:txBody>
      </p:sp>
      <p:sp>
        <p:nvSpPr>
          <p:cNvPr id="153" name="Google Shape;135;g2aa37ea10a6_0_255"/>
          <p:cNvSpPr/>
          <p:nvPr/>
        </p:nvSpPr>
        <p:spPr>
          <a:xfrm>
            <a:off x="-1" y="9278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4" name="Google Shape;136;g2aa37ea10a6_0_255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5" name="Google Shape;137;g2aa37ea10a6_0_255" descr="Google Shape;137;g2aa37ea10a6_0_255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978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4270" y="2747759"/>
            <a:ext cx="5183460" cy="3683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ogrammatic Ac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Programmatic Access</a:t>
            </a:r>
          </a:p>
        </p:txBody>
      </p:sp>
      <p:sp>
        <p:nvSpPr>
          <p:cNvPr id="159" name="Google Shape;144;g29fc5409f0b_0_34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60" name="Google Shape;145;g29fc5409f0b_0_34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1" name="Google Shape;146;g29fc5409f0b_0_34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2" name="Google Shape;147;g29fc5409f0b_0_34" descr="Google Shape;147;g29fc5409f0b_0_34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728249" y="62975"/>
            <a:ext cx="1311351" cy="123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0959" y="1852672"/>
            <a:ext cx="5348223" cy="2733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örüntü" descr="Görüntü"/>
          <p:cNvPicPr>
            <a:picLocks noChangeAspect="1"/>
          </p:cNvPicPr>
          <p:nvPr/>
        </p:nvPicPr>
        <p:blipFill>
          <a:blip r:embed="rId4">
            <a:extLst/>
          </a:blip>
          <a:srcRect l="0" t="0" r="0" b="26228"/>
          <a:stretch>
            <a:fillRect/>
          </a:stretch>
        </p:blipFill>
        <p:spPr>
          <a:xfrm>
            <a:off x="1742876" y="4821788"/>
            <a:ext cx="8706275" cy="1659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örüntü" descr="Görüntü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0449" y="2261444"/>
            <a:ext cx="3527411" cy="1915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etting Permissions with IAM Poli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Setting Permissions with IAM Policies</a:t>
            </a:r>
          </a:p>
        </p:txBody>
      </p:sp>
      <p:sp>
        <p:nvSpPr>
          <p:cNvPr id="168" name="Google Shape;155;g2aa37ea10a6_0_380"/>
          <p:cNvSpPr/>
          <p:nvPr/>
        </p:nvSpPr>
        <p:spPr>
          <a:xfrm>
            <a:off x="-1" y="927857"/>
            <a:ext cx="75602" cy="861302"/>
          </a:xfrm>
          <a:prstGeom prst="rect">
            <a:avLst/>
          </a:prstGeom>
          <a:solidFill>
            <a:srgbClr val="0EC07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A4C74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9" name="Google Shape;157;g2aa37ea10a6_0_380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0" name="Google Shape;158;g2aa37ea10a6_0_380" descr="Google Shape;158;g2aa37ea10a6_0_380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669224" y="23524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377" y="1806975"/>
            <a:ext cx="8547246" cy="395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AM User Gro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IAM User Groups</a:t>
            </a:r>
          </a:p>
        </p:txBody>
      </p:sp>
      <p:sp>
        <p:nvSpPr>
          <p:cNvPr id="174" name="IAM Users are assigned to IAM User Group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IAM Users are assigned to IAM User Groups.</a:t>
            </a:r>
          </a:p>
          <a:p>
            <a:pPr algn="just">
              <a:buSzPts val="2400"/>
              <a:defRPr sz="2400"/>
            </a:pPr>
            <a:r>
              <a:t>Policies can be attached to IAM User Groups so that it can be applied to all IAM Users within the group.</a:t>
            </a:r>
          </a:p>
        </p:txBody>
      </p:sp>
      <p:sp>
        <p:nvSpPr>
          <p:cNvPr id="175" name="Google Shape;276;g2aa37ea10a6_0_137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6" name="Google Shape;277;g2aa37ea10a6_0_137" descr="Google Shape;277;g2aa37ea10a6_0_137"/>
          <p:cNvPicPr>
            <a:picLocks noChangeAspect="1"/>
          </p:cNvPicPr>
          <p:nvPr/>
        </p:nvPicPr>
        <p:blipFill>
          <a:blip r:embed="rId2">
            <a:extLst/>
          </a:blip>
          <a:srcRect l="0" t="9090" r="18180" b="0"/>
          <a:stretch>
            <a:fillRect/>
          </a:stretch>
        </p:blipFill>
        <p:spPr>
          <a:xfrm>
            <a:off x="10880649" y="-13226"/>
            <a:ext cx="1311351" cy="12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1186" y="3306391"/>
            <a:ext cx="4669628" cy="3348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AM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IAM Roles</a:t>
            </a:r>
          </a:p>
        </p:txBody>
      </p:sp>
      <p:sp>
        <p:nvSpPr>
          <p:cNvPr id="180" name="Set of permissions can be given to specific users or servi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buSzPts val="2400"/>
              <a:defRPr sz="2400"/>
            </a:pPr>
            <a:r>
              <a:t>Set of permissions can be given to specific users or services.</a:t>
            </a:r>
          </a:p>
          <a:p>
            <a:pPr algn="just">
              <a:buSzPts val="2400"/>
              <a:defRPr sz="2400"/>
            </a:pPr>
            <a:r>
              <a:t>The role is assumed without credentials so that the permissions can be valid.</a:t>
            </a:r>
          </a:p>
        </p:txBody>
      </p:sp>
      <p:sp>
        <p:nvSpPr>
          <p:cNvPr id="181" name="Google Shape;283;g29fc5409f0b_0_79"/>
          <p:cNvSpPr/>
          <p:nvPr/>
        </p:nvSpPr>
        <p:spPr>
          <a:xfrm>
            <a:off x="-6350" y="99715"/>
            <a:ext cx="12700" cy="257700"/>
          </a:xfrm>
          <a:prstGeom prst="rect">
            <a:avLst/>
          </a:prstGeom>
          <a:solidFill>
            <a:srgbClr val="F8F9F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82" name="Google Shape;284;g29fc5409f0b_0_79"/>
          <p:cNvSpPr/>
          <p:nvPr/>
        </p:nvSpPr>
        <p:spPr>
          <a:xfrm>
            <a:off x="-1" y="0"/>
            <a:ext cx="771002" cy="6858000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3" name="Google Shape;285;g29fc5409f0b_0_79"/>
          <p:cNvSpPr/>
          <p:nvPr/>
        </p:nvSpPr>
        <p:spPr>
          <a:xfrm>
            <a:off x="770999" y="6763774"/>
            <a:ext cx="11421002" cy="94201"/>
          </a:xfrm>
          <a:prstGeom prst="rect">
            <a:avLst/>
          </a:prstGeom>
          <a:solidFill>
            <a:srgbClr val="24E4B6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4" name="Google Shape;286;g29fc5409f0b_0_79" descr="Google Shape;286;g29fc5409f0b_0_79"/>
          <p:cNvPicPr>
            <a:picLocks noChangeAspect="1"/>
          </p:cNvPicPr>
          <p:nvPr/>
        </p:nvPicPr>
        <p:blipFill>
          <a:blip r:embed="rId2">
            <a:extLst/>
          </a:blip>
          <a:srcRect l="0" t="9089" r="18178" b="0"/>
          <a:stretch>
            <a:fillRect/>
          </a:stretch>
        </p:blipFill>
        <p:spPr>
          <a:xfrm>
            <a:off x="10880649" y="-13225"/>
            <a:ext cx="1311351" cy="123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örüntü" descr="Görünt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7387" y="2813172"/>
            <a:ext cx="7988226" cy="3974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